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9" r:id="rId18"/>
    <p:sldId id="280" r:id="rId19"/>
    <p:sldId id="274" r:id="rId20"/>
    <p:sldId id="275" r:id="rId21"/>
    <p:sldId id="276" r:id="rId22"/>
    <p:sldId id="277" r:id="rId23"/>
    <p:sldId id="278" r:id="rId24"/>
    <p:sldId id="261" r:id="rId25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547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m 15" descr="Uma imagem contendo camisa&#10;&#10;Descrição gerada automaticamente">
            <a:extLst>
              <a:ext uri="{FF2B5EF4-FFF2-40B4-BE49-F238E27FC236}">
                <a16:creationId xmlns:a16="http://schemas.microsoft.com/office/drawing/2014/main" id="{B41FFA53-8A2D-4EE0-B15A-69345C5FB38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567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texto&#10;&#10;Descrição gerada automaticamente">
            <a:extLst>
              <a:ext uri="{FF2B5EF4-FFF2-40B4-BE49-F238E27FC236}">
                <a16:creationId xmlns:a16="http://schemas.microsoft.com/office/drawing/2014/main" id="{6A2B4669-2947-4802-8CFC-AE98BD639C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71"/>
            <a:ext cx="12192000" cy="6855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332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>
            <a:extLst>
              <a:ext uri="{FF2B5EF4-FFF2-40B4-BE49-F238E27FC236}">
                <a16:creationId xmlns:a16="http://schemas.microsoft.com/office/drawing/2014/main" id="{B708D3E4-3AAA-4770-B4C2-5E8C31FBF6E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71"/>
            <a:ext cx="12192000" cy="6855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95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5087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5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s://cursos.fabriciolima.net/" TargetMode="Externa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github.com/dirceuresende" TargetMode="Externa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png"/><Relationship Id="rId7" Type="http://schemas.openxmlformats.org/officeDocument/2006/relationships/image" Target="../media/image18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11" Type="http://schemas.openxmlformats.org/officeDocument/2006/relationships/image" Target="../media/image22.jpe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C132CA03-6F3B-4EB6-B517-40E84AB5CF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2"/>
            <a:ext cx="12192000" cy="684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3059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04C41BD3-A986-4109-BD7D-1ED7D348DA1E}"/>
              </a:ext>
            </a:extLst>
          </p:cNvPr>
          <p:cNvSpPr txBox="1"/>
          <p:nvPr/>
        </p:nvSpPr>
        <p:spPr>
          <a:xfrm>
            <a:off x="299357" y="1034142"/>
            <a:ext cx="11593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/>
              <a:t>MODOS DE ARMAZENAMENTO</a:t>
            </a:r>
            <a:endParaRPr lang="pt-BR" sz="3200" b="1" dirty="0"/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5651EE92-F425-4BA8-A5B4-E26380486C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399" y="1765784"/>
            <a:ext cx="7315201" cy="4579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10369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04C41BD3-A986-4109-BD7D-1ED7D348DA1E}"/>
              </a:ext>
            </a:extLst>
          </p:cNvPr>
          <p:cNvSpPr txBox="1"/>
          <p:nvPr/>
        </p:nvSpPr>
        <p:spPr>
          <a:xfrm>
            <a:off x="299357" y="1034142"/>
            <a:ext cx="11593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/>
              <a:t>MODOS DE ARMAZENAMENTO</a:t>
            </a:r>
            <a:endParaRPr lang="pt-BR" sz="3200" b="1" dirty="0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FED44841-D116-49CE-B481-D997A507BDCB}"/>
              </a:ext>
            </a:extLst>
          </p:cNvPr>
          <p:cNvSpPr txBox="1"/>
          <p:nvPr/>
        </p:nvSpPr>
        <p:spPr>
          <a:xfrm>
            <a:off x="409303" y="1785258"/>
            <a:ext cx="48855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800" dirty="0" err="1"/>
              <a:t>DirectQuery</a:t>
            </a:r>
            <a:endParaRPr lang="pt-BR" sz="2800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F47F4CE6-AD0B-48F2-9ECE-6415B45895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2210" y="2019824"/>
            <a:ext cx="7710487" cy="3836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6911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04C41BD3-A986-4109-BD7D-1ED7D348DA1E}"/>
              </a:ext>
            </a:extLst>
          </p:cNvPr>
          <p:cNvSpPr txBox="1"/>
          <p:nvPr/>
        </p:nvSpPr>
        <p:spPr>
          <a:xfrm>
            <a:off x="299357" y="1034142"/>
            <a:ext cx="11593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/>
              <a:t>MODOS DE ARMAZENAMENTO</a:t>
            </a:r>
            <a:endParaRPr lang="pt-BR" sz="3200" b="1" dirty="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D39E20C0-8223-4EFE-B122-A2B63623AAD0}"/>
              </a:ext>
            </a:extLst>
          </p:cNvPr>
          <p:cNvSpPr txBox="1"/>
          <p:nvPr/>
        </p:nvSpPr>
        <p:spPr>
          <a:xfrm>
            <a:off x="409303" y="1698171"/>
            <a:ext cx="48855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800" dirty="0"/>
              <a:t>Composto (</a:t>
            </a:r>
            <a:r>
              <a:rPr lang="pt-BR" sz="2800" dirty="0" err="1"/>
              <a:t>Composite</a:t>
            </a:r>
            <a:r>
              <a:rPr lang="pt-BR" sz="2800" dirty="0"/>
              <a:t> </a:t>
            </a:r>
            <a:r>
              <a:rPr lang="pt-BR" sz="2800" dirty="0" err="1"/>
              <a:t>Model</a:t>
            </a:r>
            <a:r>
              <a:rPr lang="pt-BR" sz="2800" dirty="0"/>
              <a:t>)</a:t>
            </a:r>
          </a:p>
        </p:txBody>
      </p:sp>
      <p:pic>
        <p:nvPicPr>
          <p:cNvPr id="7" name="Picture 2" descr="Resultado de imagem para direct query + import composite model">
            <a:extLst>
              <a:ext uri="{FF2B5EF4-FFF2-40B4-BE49-F238E27FC236}">
                <a16:creationId xmlns:a16="http://schemas.microsoft.com/office/drawing/2014/main" id="{2CAC3FED-AB95-40E4-BEC6-5E1E0B13FE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046" y="2528112"/>
            <a:ext cx="4244944" cy="2856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Resultado de imagem para power bi dual storage mode">
            <a:extLst>
              <a:ext uri="{FF2B5EF4-FFF2-40B4-BE49-F238E27FC236}">
                <a16:creationId xmlns:a16="http://schemas.microsoft.com/office/drawing/2014/main" id="{A1298476-F02B-494F-921D-8EF3C35346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6247" y="1959781"/>
            <a:ext cx="5098543" cy="3814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696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04C41BD3-A986-4109-BD7D-1ED7D348DA1E}"/>
              </a:ext>
            </a:extLst>
          </p:cNvPr>
          <p:cNvSpPr txBox="1"/>
          <p:nvPr/>
        </p:nvSpPr>
        <p:spPr>
          <a:xfrm>
            <a:off x="299357" y="1034142"/>
            <a:ext cx="11593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/>
              <a:t>MODOS DE ARMAZENAMENTO</a:t>
            </a:r>
            <a:endParaRPr lang="pt-BR" sz="3200" b="1" dirty="0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9D692680-5261-4942-80A0-F9A8B8FEFEDB}"/>
              </a:ext>
            </a:extLst>
          </p:cNvPr>
          <p:cNvSpPr txBox="1"/>
          <p:nvPr/>
        </p:nvSpPr>
        <p:spPr>
          <a:xfrm>
            <a:off x="409303" y="1676403"/>
            <a:ext cx="48855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800" dirty="0"/>
              <a:t>Dual</a:t>
            </a:r>
          </a:p>
        </p:txBody>
      </p:sp>
      <p:pic>
        <p:nvPicPr>
          <p:cNvPr id="10" name="Picture 2" descr="Resultado de imagem para power bi dual storage mode">
            <a:extLst>
              <a:ext uri="{FF2B5EF4-FFF2-40B4-BE49-F238E27FC236}">
                <a16:creationId xmlns:a16="http://schemas.microsoft.com/office/drawing/2014/main" id="{3AB35885-2F1F-4CB1-9A15-3365630853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8550" y="1676403"/>
            <a:ext cx="8294147" cy="4522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04223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04C41BD3-A986-4109-BD7D-1ED7D348DA1E}"/>
              </a:ext>
            </a:extLst>
          </p:cNvPr>
          <p:cNvSpPr txBox="1"/>
          <p:nvPr/>
        </p:nvSpPr>
        <p:spPr>
          <a:xfrm>
            <a:off x="299357" y="1034142"/>
            <a:ext cx="11593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IMPORT, DIRECTQUERY E LIVE CONNECTION</a:t>
            </a:r>
            <a:endParaRPr lang="pt-BR" sz="3200" b="1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FD767A6B-2123-447E-91E6-C3C38D7F49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7" y="2500993"/>
            <a:ext cx="11439525" cy="255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6711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04C41BD3-A986-4109-BD7D-1ED7D348DA1E}"/>
              </a:ext>
            </a:extLst>
          </p:cNvPr>
          <p:cNvSpPr txBox="1"/>
          <p:nvPr/>
        </p:nvSpPr>
        <p:spPr>
          <a:xfrm>
            <a:off x="299357" y="1034142"/>
            <a:ext cx="11593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IMPORT, DIRECTQUERY E LIVE CONNECTION</a:t>
            </a:r>
            <a:endParaRPr lang="pt-BR" sz="3200" b="1" dirty="0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AF2F8F9C-F09E-40FA-85EC-E608141CC5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012" y="1774378"/>
            <a:ext cx="9699812" cy="452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9776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04C41BD3-A986-4109-BD7D-1ED7D348DA1E}"/>
              </a:ext>
            </a:extLst>
          </p:cNvPr>
          <p:cNvSpPr txBox="1"/>
          <p:nvPr/>
        </p:nvSpPr>
        <p:spPr>
          <a:xfrm>
            <a:off x="299357" y="1034142"/>
            <a:ext cx="11593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IMPORT, DIRECTQUERY E LIVE CONNECTION</a:t>
            </a:r>
            <a:endParaRPr lang="pt-BR" sz="3200" b="1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63A5DB5A-53A6-4ACB-90EA-623BBE1A8E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92" y="2234108"/>
            <a:ext cx="5967466" cy="3417377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4F87399C-C807-426F-8922-6B9F308011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6185" y="2802109"/>
            <a:ext cx="5616393" cy="2293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3890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04C41BD3-A986-4109-BD7D-1ED7D348DA1E}"/>
              </a:ext>
            </a:extLst>
          </p:cNvPr>
          <p:cNvSpPr txBox="1"/>
          <p:nvPr/>
        </p:nvSpPr>
        <p:spPr>
          <a:xfrm>
            <a:off x="299357" y="1034142"/>
            <a:ext cx="11593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DIRECTQUERY</a:t>
            </a:r>
            <a:endParaRPr lang="pt-BR" sz="3200" b="1" dirty="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FBE18379-8D3A-4F3A-AF71-99EA97EBF9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5659" y="1773492"/>
            <a:ext cx="7005918" cy="4816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09573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04C41BD3-A986-4109-BD7D-1ED7D348DA1E}"/>
              </a:ext>
            </a:extLst>
          </p:cNvPr>
          <p:cNvSpPr txBox="1"/>
          <p:nvPr/>
        </p:nvSpPr>
        <p:spPr>
          <a:xfrm>
            <a:off x="299357" y="1034142"/>
            <a:ext cx="11593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DIRECTQUERY</a:t>
            </a:r>
            <a:endParaRPr lang="pt-BR" sz="3200" b="1" dirty="0"/>
          </a:p>
        </p:txBody>
      </p:sp>
      <p:pic>
        <p:nvPicPr>
          <p:cNvPr id="1028" name="Picture 4" descr="Resultado de imagem para columnstore">
            <a:extLst>
              <a:ext uri="{FF2B5EF4-FFF2-40B4-BE49-F238E27FC236}">
                <a16:creationId xmlns:a16="http://schemas.microsoft.com/office/drawing/2014/main" id="{37BFB07C-186C-4388-9842-AD18532FB9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1230" y="1885746"/>
            <a:ext cx="8484720" cy="4508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49396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04C41BD3-A986-4109-BD7D-1ED7D348DA1E}"/>
              </a:ext>
            </a:extLst>
          </p:cNvPr>
          <p:cNvSpPr txBox="1"/>
          <p:nvPr/>
        </p:nvSpPr>
        <p:spPr>
          <a:xfrm>
            <a:off x="299357" y="1034142"/>
            <a:ext cx="11593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LIVE CONNECTION: TABULAR X MULTIDIMENSIONAL</a:t>
            </a:r>
            <a:endParaRPr lang="pt-BR" sz="3200" b="1" dirty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0F2A824B-3E7A-4D82-B965-1DA16FD08E35}"/>
              </a:ext>
            </a:extLst>
          </p:cNvPr>
          <p:cNvSpPr txBox="1"/>
          <p:nvPr/>
        </p:nvSpPr>
        <p:spPr>
          <a:xfrm>
            <a:off x="337455" y="1891554"/>
            <a:ext cx="1108165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800" dirty="0"/>
              <a:t>Os servidores devem executar o SQL Server 2012 SP1 CU4 ou versões posteriores do </a:t>
            </a:r>
            <a:r>
              <a:rPr lang="pt-BR" sz="2800" dirty="0" err="1"/>
              <a:t>Analysis</a:t>
            </a:r>
            <a:r>
              <a:rPr lang="pt-BR" sz="2800" dirty="0"/>
              <a:t> Services para que o conector do SSAS MD do Power BI Desktop funcione corretamente.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800" dirty="0"/>
              <a:t>Somente as edições Enterprise e BI do SQL Server 2012 e SQL Server 2014 são compatíveis com conexões dinâmicas. Para a versão Standard do SQL Server, o SQL Server 2016 ou posterior é necessário para conexões dinâmicas.</a:t>
            </a:r>
            <a:br>
              <a:rPr lang="pt-BR" sz="2800" dirty="0"/>
            </a:br>
            <a:br>
              <a:rPr lang="pt-BR" sz="2800" dirty="0"/>
            </a:br>
            <a:r>
              <a:rPr lang="pt-BR" i="1" dirty="0"/>
              <a:t>*mesma coisa para o tabular</a:t>
            </a:r>
            <a:endParaRPr lang="pt-BR" sz="2800" i="1" dirty="0"/>
          </a:p>
        </p:txBody>
      </p:sp>
    </p:spTree>
    <p:extLst>
      <p:ext uri="{BB962C8B-B14F-4D97-AF65-F5344CB8AC3E}">
        <p14:creationId xmlns:p14="http://schemas.microsoft.com/office/powerpoint/2010/main" val="10219234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22595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04C41BD3-A986-4109-BD7D-1ED7D348DA1E}"/>
              </a:ext>
            </a:extLst>
          </p:cNvPr>
          <p:cNvSpPr txBox="1"/>
          <p:nvPr/>
        </p:nvSpPr>
        <p:spPr>
          <a:xfrm>
            <a:off x="299357" y="1034142"/>
            <a:ext cx="11593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LIVE CONNECTION: TABULAR X MULTIDIMENSIONAL</a:t>
            </a:r>
            <a:endParaRPr lang="pt-BR" sz="3200" b="1" dirty="0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2F0A3095-98DA-4F04-AD76-E65E5F55DE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651" y="1680473"/>
            <a:ext cx="2338387" cy="4607230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A69E881E-D0E7-4780-A2A2-CF05644B36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2332" y="1991928"/>
            <a:ext cx="223837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6530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04C41BD3-A986-4109-BD7D-1ED7D348DA1E}"/>
              </a:ext>
            </a:extLst>
          </p:cNvPr>
          <p:cNvSpPr txBox="1"/>
          <p:nvPr/>
        </p:nvSpPr>
        <p:spPr>
          <a:xfrm>
            <a:off x="299357" y="1034142"/>
            <a:ext cx="11593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LIVE CONNECTION: TABULAR X MULTIDIMENSIONAL</a:t>
            </a:r>
            <a:endParaRPr lang="pt-BR" sz="3200" b="1" dirty="0"/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86CA4FAA-362B-4013-B853-11E9CC1DFD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0423" y="2477268"/>
            <a:ext cx="2276475" cy="1143000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D6E393DE-9DD8-4E9D-95B1-E7CFF716EB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9473" y="4328480"/>
            <a:ext cx="2257425" cy="1133475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D584B744-B23C-42C5-8F7C-58E7B0FD5B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2202" y="1961926"/>
            <a:ext cx="2179257" cy="3826775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5A8C5515-7E06-44DC-9B80-D3203DF9EE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36251" y="1940787"/>
            <a:ext cx="2113554" cy="4076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3483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04C41BD3-A986-4109-BD7D-1ED7D348DA1E}"/>
              </a:ext>
            </a:extLst>
          </p:cNvPr>
          <p:cNvSpPr txBox="1"/>
          <p:nvPr/>
        </p:nvSpPr>
        <p:spPr>
          <a:xfrm>
            <a:off x="299357" y="1034142"/>
            <a:ext cx="11593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LIVE CONNECTION: TABULAR X MULTIDIMENSIONAL</a:t>
            </a:r>
            <a:endParaRPr lang="pt-BR" sz="3200" b="1" dirty="0"/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179E145C-4CA5-4073-89D2-10BB5A989C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828407"/>
            <a:ext cx="11439525" cy="409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0219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04C41BD3-A986-4109-BD7D-1ED7D348DA1E}"/>
              </a:ext>
            </a:extLst>
          </p:cNvPr>
          <p:cNvSpPr txBox="1"/>
          <p:nvPr/>
        </p:nvSpPr>
        <p:spPr>
          <a:xfrm>
            <a:off x="299357" y="1034142"/>
            <a:ext cx="11593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LIVE CONNECTION: TABULAR X MULTIDIMENSIONAL</a:t>
            </a:r>
            <a:endParaRPr lang="pt-BR" sz="3200" b="1" dirty="0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4A0CEF31-B801-48F8-AD2D-04C09429CD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80473"/>
            <a:ext cx="11410950" cy="453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1435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04C41BD3-A986-4109-BD7D-1ED7D348DA1E}"/>
              </a:ext>
            </a:extLst>
          </p:cNvPr>
          <p:cNvSpPr txBox="1"/>
          <p:nvPr/>
        </p:nvSpPr>
        <p:spPr>
          <a:xfrm>
            <a:off x="299357" y="1034142"/>
            <a:ext cx="1159328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/>
              <a:t>HANDSON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pt-BR" sz="3200" b="1" dirty="0"/>
          </a:p>
        </p:txBody>
      </p:sp>
      <p:pic>
        <p:nvPicPr>
          <p:cNvPr id="4" name="Picture 2" descr="Resultado de imagem para mãos na massa">
            <a:extLst>
              <a:ext uri="{FF2B5EF4-FFF2-40B4-BE49-F238E27FC236}">
                <a16:creationId xmlns:a16="http://schemas.microsoft.com/office/drawing/2014/main" id="{B8A0916E-82CF-4E6D-81AC-321C41CE26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0" y="1994808"/>
            <a:ext cx="5715000" cy="382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1964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04C41BD3-A986-4109-BD7D-1ED7D348DA1E}"/>
              </a:ext>
            </a:extLst>
          </p:cNvPr>
          <p:cNvSpPr txBox="1"/>
          <p:nvPr/>
        </p:nvSpPr>
        <p:spPr>
          <a:xfrm>
            <a:off x="299357" y="1034142"/>
            <a:ext cx="1159328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/>
              <a:t>SOBRE O PALESTRANTE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pt-BR" sz="3200" b="1" dirty="0"/>
          </a:p>
        </p:txBody>
      </p:sp>
      <p:sp>
        <p:nvSpPr>
          <p:cNvPr id="3" name="Espaço Reservado para Conteúdo 3">
            <a:extLst>
              <a:ext uri="{FF2B5EF4-FFF2-40B4-BE49-F238E27FC236}">
                <a16:creationId xmlns:a16="http://schemas.microsoft.com/office/drawing/2014/main" id="{E887D324-7BAC-4CA3-805A-E761EACFFA56}"/>
              </a:ext>
            </a:extLst>
          </p:cNvPr>
          <p:cNvSpPr txBox="1">
            <a:spLocks/>
          </p:cNvSpPr>
          <p:nvPr/>
        </p:nvSpPr>
        <p:spPr>
          <a:xfrm>
            <a:off x="299357" y="2151944"/>
            <a:ext cx="8229600" cy="3305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BR" sz="2400" dirty="0">
                <a:solidFill>
                  <a:schemeClr val="tx1"/>
                </a:solidFill>
                <a:latin typeface="Trebuchet MS" panose="020B0603020202020204" pitchFamily="34" charset="0"/>
              </a:rPr>
              <a:t>Dirceu Resende</a:t>
            </a:r>
            <a:br>
              <a:rPr lang="pt-BR" sz="2400" dirty="0">
                <a:solidFill>
                  <a:schemeClr val="tx1"/>
                </a:solidFill>
                <a:latin typeface="Trebuchet MS" panose="020B0603020202020204" pitchFamily="34" charset="0"/>
              </a:rPr>
            </a:br>
            <a:endParaRPr lang="pt-BR" sz="2400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id="{C890E986-5D12-4631-915A-14611864EC1A}"/>
              </a:ext>
            </a:extLst>
          </p:cNvPr>
          <p:cNvSpPr txBox="1">
            <a:spLocks/>
          </p:cNvSpPr>
          <p:nvPr/>
        </p:nvSpPr>
        <p:spPr>
          <a:xfrm>
            <a:off x="2854708" y="2168846"/>
            <a:ext cx="9337291" cy="473269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00000"/>
              </a:lnSpc>
            </a:pPr>
            <a:r>
              <a:rPr lang="pt-BR" sz="2400" dirty="0"/>
              <a:t>Consultor SQL Server e BI Team </a:t>
            </a:r>
            <a:r>
              <a:rPr lang="pt-BR" sz="2400" dirty="0" err="1"/>
              <a:t>Leader</a:t>
            </a:r>
            <a:r>
              <a:rPr lang="pt-BR" sz="2400" dirty="0"/>
              <a:t> no #TeamFabricioLima</a:t>
            </a:r>
          </a:p>
          <a:p>
            <a:pPr marL="285750" indent="-285750">
              <a:lnSpc>
                <a:spcPct val="100000"/>
              </a:lnSpc>
            </a:pPr>
            <a:r>
              <a:rPr lang="pt-BR" sz="2400" dirty="0"/>
              <a:t>Instrutor de Power BI no Planilheiros</a:t>
            </a:r>
          </a:p>
          <a:p>
            <a:pPr marL="285750" indent="-285750">
              <a:lnSpc>
                <a:spcPct val="100000"/>
              </a:lnSpc>
            </a:pPr>
            <a:r>
              <a:rPr lang="pt-BR" sz="2400" dirty="0"/>
              <a:t>Instrutor do </a:t>
            </a:r>
            <a:r>
              <a:rPr lang="pt-BR" sz="2400" b="1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cursos.fabriciolima.net</a:t>
            </a:r>
            <a:endParaRPr lang="pt-BR" sz="2400" b="1" dirty="0"/>
          </a:p>
          <a:p>
            <a:pPr marL="285750" indent="-285750">
              <a:lnSpc>
                <a:spcPct val="100000"/>
              </a:lnSpc>
            </a:pPr>
            <a:r>
              <a:rPr lang="pt-BR" sz="2400" dirty="0"/>
              <a:t>Autor do </a:t>
            </a:r>
            <a:r>
              <a:rPr lang="pt-BR" sz="2400" b="1" u="sng" dirty="0"/>
              <a:t>dirceuresende.com</a:t>
            </a:r>
            <a:endParaRPr lang="pt-BR" sz="2400" u="sng" dirty="0"/>
          </a:p>
          <a:p>
            <a:pPr marL="285750" indent="-285750">
              <a:lnSpc>
                <a:spcPct val="100000"/>
              </a:lnSpc>
            </a:pPr>
            <a:r>
              <a:rPr lang="pt-BR" sz="2400" dirty="0"/>
              <a:t>Microsoft MVP Data Platform</a:t>
            </a:r>
          </a:p>
          <a:p>
            <a:pPr marL="285750" indent="-285750">
              <a:lnSpc>
                <a:spcPct val="100000"/>
              </a:lnSpc>
            </a:pPr>
            <a:r>
              <a:rPr lang="pt-BR" sz="2400" dirty="0"/>
              <a:t>Microsoft MCP, MTA, MCSA, MCT e MCSE</a:t>
            </a:r>
          </a:p>
          <a:p>
            <a:pPr marL="285750" indent="-285750">
              <a:lnSpc>
                <a:spcPct val="100000"/>
              </a:lnSpc>
            </a:pPr>
            <a:r>
              <a:rPr lang="pt-BR" sz="2400" dirty="0"/>
              <a:t>Organizador do PASS Local </a:t>
            </a:r>
            <a:r>
              <a:rPr lang="pt-BR" sz="2400" dirty="0" err="1"/>
              <a:t>Group</a:t>
            </a:r>
            <a:r>
              <a:rPr lang="pt-BR" sz="2400" dirty="0"/>
              <a:t> SQL Server ES</a:t>
            </a:r>
          </a:p>
          <a:p>
            <a:pPr marL="285750" indent="-285750">
              <a:lnSpc>
                <a:spcPct val="100000"/>
              </a:lnSpc>
            </a:pPr>
            <a:r>
              <a:rPr lang="pt-BR" sz="2400" dirty="0"/>
              <a:t>Escritor do </a:t>
            </a:r>
            <a:r>
              <a:rPr lang="pt-BR" sz="2400" dirty="0" err="1"/>
              <a:t>iMasters</a:t>
            </a:r>
            <a:endParaRPr lang="pt-BR" sz="500" dirty="0"/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B19AE0A5-73B9-44F1-8799-EBEE07A0D19F}"/>
              </a:ext>
            </a:extLst>
          </p:cNvPr>
          <p:cNvGrpSpPr/>
          <p:nvPr/>
        </p:nvGrpSpPr>
        <p:grpSpPr>
          <a:xfrm>
            <a:off x="431388" y="2687185"/>
            <a:ext cx="2012665" cy="2556882"/>
            <a:chOff x="509075" y="3293768"/>
            <a:chExt cx="2012665" cy="2556882"/>
          </a:xfrm>
        </p:grpSpPr>
        <p:pic>
          <p:nvPicPr>
            <p:cNvPr id="6" name="Picture 2" descr="Resultado de imagem para dirceu resende">
              <a:extLst>
                <a:ext uri="{FF2B5EF4-FFF2-40B4-BE49-F238E27FC236}">
                  <a16:creationId xmlns:a16="http://schemas.microsoft.com/office/drawing/2014/main" id="{105A46BD-CAF3-4D5A-84A3-B4D1515071B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075" y="3293768"/>
              <a:ext cx="2012665" cy="20126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Imagem 6">
              <a:extLst>
                <a:ext uri="{FF2B5EF4-FFF2-40B4-BE49-F238E27FC236}">
                  <a16:creationId xmlns:a16="http://schemas.microsoft.com/office/drawing/2014/main" id="{F4C1F69D-6698-4D67-92AA-C1567FEEB71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9075" y="5306433"/>
              <a:ext cx="2012665" cy="544217"/>
            </a:xfrm>
            <a:prstGeom prst="rect">
              <a:avLst/>
            </a:prstGeom>
          </p:spPr>
        </p:pic>
      </p:grpSp>
      <p:sp>
        <p:nvSpPr>
          <p:cNvPr id="9" name="Espaço Reservado para Conteúdo 2">
            <a:extLst>
              <a:ext uri="{FF2B5EF4-FFF2-40B4-BE49-F238E27FC236}">
                <a16:creationId xmlns:a16="http://schemas.microsoft.com/office/drawing/2014/main" id="{C280D16D-0CC7-4A71-B208-07D968E32956}"/>
              </a:ext>
            </a:extLst>
          </p:cNvPr>
          <p:cNvSpPr txBox="1">
            <a:spLocks/>
          </p:cNvSpPr>
          <p:nvPr/>
        </p:nvSpPr>
        <p:spPr>
          <a:xfrm>
            <a:off x="6344266" y="494121"/>
            <a:ext cx="6998616" cy="108004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pt-BR" sz="2000" dirty="0" err="1"/>
              <a:t>Telegram</a:t>
            </a:r>
            <a:r>
              <a:rPr lang="pt-BR" sz="2000" dirty="0"/>
              <a:t>: @</a:t>
            </a:r>
            <a:r>
              <a:rPr lang="pt-BR" sz="2000" dirty="0" err="1"/>
              <a:t>dirceuresende</a:t>
            </a:r>
            <a:r>
              <a:rPr lang="pt-BR" sz="2000" dirty="0"/>
              <a:t>      Skype: @</a:t>
            </a:r>
            <a:r>
              <a:rPr lang="pt-BR" sz="2000" dirty="0" err="1"/>
              <a:t>dirceuresende</a:t>
            </a:r>
            <a:endParaRPr lang="pt-BR" sz="2000" dirty="0"/>
          </a:p>
          <a:p>
            <a:pPr marL="0" indent="0">
              <a:lnSpc>
                <a:spcPct val="100000"/>
              </a:lnSpc>
              <a:buNone/>
            </a:pPr>
            <a:r>
              <a:rPr lang="pt-BR" sz="2000" dirty="0"/>
              <a:t>LinkedIn: /in/</a:t>
            </a:r>
            <a:r>
              <a:rPr lang="pt-BR" sz="2000" dirty="0" err="1"/>
              <a:t>dirceuresende</a:t>
            </a:r>
            <a:r>
              <a:rPr lang="pt-BR" sz="2000" dirty="0"/>
              <a:t>    </a:t>
            </a:r>
            <a:r>
              <a:rPr lang="pt-BR" sz="2000" dirty="0" err="1"/>
              <a:t>Github</a:t>
            </a:r>
            <a:r>
              <a:rPr lang="pt-BR" sz="2000" dirty="0"/>
              <a:t>: </a:t>
            </a:r>
            <a:r>
              <a:rPr lang="pt-BR" sz="2000" dirty="0" err="1"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dirceuresende</a:t>
            </a:r>
            <a:endParaRPr lang="pt-BR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>
              <a:lnSpc>
                <a:spcPct val="150000"/>
              </a:lnSpc>
            </a:pPr>
            <a:endParaRPr lang="pt-BR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875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04C41BD3-A986-4109-BD7D-1ED7D348DA1E}"/>
              </a:ext>
            </a:extLst>
          </p:cNvPr>
          <p:cNvSpPr txBox="1"/>
          <p:nvPr/>
        </p:nvSpPr>
        <p:spPr>
          <a:xfrm>
            <a:off x="299357" y="1034142"/>
            <a:ext cx="1159328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/>
              <a:t>AGENDA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pt-BR" sz="3200" b="1" dirty="0"/>
          </a:p>
        </p:txBody>
      </p:sp>
      <p:sp>
        <p:nvSpPr>
          <p:cNvPr id="9" name="Espaço Reservado para Conteúdo 2">
            <a:extLst>
              <a:ext uri="{FF2B5EF4-FFF2-40B4-BE49-F238E27FC236}">
                <a16:creationId xmlns:a16="http://schemas.microsoft.com/office/drawing/2014/main" id="{F13374ED-D975-44C5-A2A6-892DB3BA6837}"/>
              </a:ext>
            </a:extLst>
          </p:cNvPr>
          <p:cNvSpPr txBox="1">
            <a:spLocks/>
          </p:cNvSpPr>
          <p:nvPr/>
        </p:nvSpPr>
        <p:spPr>
          <a:xfrm>
            <a:off x="380987" y="1742605"/>
            <a:ext cx="11430026" cy="444840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3600" dirty="0"/>
              <a:t>O que é BI?</a:t>
            </a:r>
          </a:p>
          <a:p>
            <a:pPr>
              <a:lnSpc>
                <a:spcPct val="120000"/>
              </a:lnSpc>
            </a:pPr>
            <a:r>
              <a:rPr lang="en-US" sz="3600" dirty="0" err="1"/>
              <a:t>Tipos</a:t>
            </a:r>
            <a:r>
              <a:rPr lang="en-US" sz="3600" dirty="0"/>
              <a:t> de Fontes de Dados</a:t>
            </a:r>
            <a:endParaRPr lang="en-US" dirty="0"/>
          </a:p>
          <a:p>
            <a:pPr>
              <a:lnSpc>
                <a:spcPct val="120000"/>
              </a:lnSpc>
            </a:pPr>
            <a:r>
              <a:rPr lang="en-US" sz="3600" dirty="0" err="1"/>
              <a:t>Modos</a:t>
            </a:r>
            <a:r>
              <a:rPr lang="en-US" sz="3600" dirty="0"/>
              <a:t> de </a:t>
            </a:r>
            <a:r>
              <a:rPr lang="en-US" sz="3600" dirty="0" err="1"/>
              <a:t>Armazamento</a:t>
            </a:r>
            <a:endParaRPr lang="en-US" sz="3600" dirty="0"/>
          </a:p>
          <a:p>
            <a:pPr>
              <a:lnSpc>
                <a:spcPct val="120000"/>
              </a:lnSpc>
            </a:pPr>
            <a:r>
              <a:rPr lang="en-US" sz="3600" dirty="0" err="1"/>
              <a:t>Particularidades</a:t>
            </a:r>
            <a:r>
              <a:rPr lang="en-US" sz="3600" dirty="0"/>
              <a:t> do Import, </a:t>
            </a:r>
            <a:r>
              <a:rPr lang="en-US" sz="3600" dirty="0" err="1"/>
              <a:t>DirectQuery</a:t>
            </a:r>
            <a:r>
              <a:rPr lang="en-US" sz="3600" dirty="0"/>
              <a:t> e Live Connection</a:t>
            </a:r>
          </a:p>
          <a:p>
            <a:pPr>
              <a:lnSpc>
                <a:spcPct val="120000"/>
              </a:lnSpc>
            </a:pPr>
            <a:r>
              <a:rPr lang="en-US" sz="3600" dirty="0"/>
              <a:t>Live Connection: Tabular vs Multidimensional</a:t>
            </a:r>
          </a:p>
          <a:p>
            <a:pPr>
              <a:lnSpc>
                <a:spcPct val="120000"/>
              </a:lnSpc>
            </a:pPr>
            <a:r>
              <a:rPr lang="en-US" sz="3600" dirty="0"/>
              <a:t>Demo</a:t>
            </a:r>
          </a:p>
          <a:p>
            <a:pPr marL="0" indent="0">
              <a:lnSpc>
                <a:spcPct val="150000"/>
              </a:lnSpc>
              <a:buNone/>
            </a:pPr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14285652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04C41BD3-A986-4109-BD7D-1ED7D348DA1E}"/>
              </a:ext>
            </a:extLst>
          </p:cNvPr>
          <p:cNvSpPr txBox="1"/>
          <p:nvPr/>
        </p:nvSpPr>
        <p:spPr>
          <a:xfrm>
            <a:off x="299357" y="1034142"/>
            <a:ext cx="1159328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/>
              <a:t>O QUE É BI 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pt-BR" sz="3200" b="1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E8C25BEF-E1C5-45D2-8A05-F54AAE7957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217" y="1924677"/>
            <a:ext cx="2514600" cy="181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Resultado de imagem para o que é bi">
            <a:extLst>
              <a:ext uri="{FF2B5EF4-FFF2-40B4-BE49-F238E27FC236}">
                <a16:creationId xmlns:a16="http://schemas.microsoft.com/office/drawing/2014/main" id="{AC3E9044-1C73-4275-BD1A-B1D7409AB3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2134" y="4339370"/>
            <a:ext cx="4384766" cy="1602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Resultado de imagem para o que é bi">
            <a:extLst>
              <a:ext uri="{FF2B5EF4-FFF2-40B4-BE49-F238E27FC236}">
                <a16:creationId xmlns:a16="http://schemas.microsoft.com/office/drawing/2014/main" id="{D1CD5954-787B-40A1-B7AA-1049961560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1159" y="1755267"/>
            <a:ext cx="3872466" cy="2158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Resultado de imagem para power bi logo">
            <a:extLst>
              <a:ext uri="{FF2B5EF4-FFF2-40B4-BE49-F238E27FC236}">
                <a16:creationId xmlns:a16="http://schemas.microsoft.com/office/drawing/2014/main" id="{EC4DDA0B-B08D-45BB-9CC4-E237389EB7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1159" y="4172278"/>
            <a:ext cx="3872466" cy="1936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44082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04C41BD3-A986-4109-BD7D-1ED7D348DA1E}"/>
              </a:ext>
            </a:extLst>
          </p:cNvPr>
          <p:cNvSpPr txBox="1"/>
          <p:nvPr/>
        </p:nvSpPr>
        <p:spPr>
          <a:xfrm>
            <a:off x="299357" y="1034142"/>
            <a:ext cx="1159328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/>
              <a:t>O QUE É BI 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pt-BR" sz="3200" b="1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E31F7726-CFBB-40E1-96B6-F6F4B2983B4F}"/>
              </a:ext>
            </a:extLst>
          </p:cNvPr>
          <p:cNvSpPr txBox="1"/>
          <p:nvPr/>
        </p:nvSpPr>
        <p:spPr>
          <a:xfrm>
            <a:off x="310243" y="1935480"/>
            <a:ext cx="115824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/>
              <a:t>Técnicas e conceitos para analisar o passado, presente (streaming) e futuro (data </a:t>
            </a:r>
            <a:r>
              <a:rPr lang="pt-BR" sz="2400" dirty="0" err="1"/>
              <a:t>science</a:t>
            </a:r>
            <a:r>
              <a:rPr lang="pt-BR" sz="2400" dirty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B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u="sng" dirty="0"/>
              <a:t>NÃO</a:t>
            </a:r>
            <a:r>
              <a:rPr lang="pt-BR" sz="2400" dirty="0"/>
              <a:t> é ferramenta!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B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/>
              <a:t>Suporte à tomada de decisão: Mais fatos e menos “eu acho”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B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/>
              <a:t>ETL: Extrair, transformar e carregar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B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/>
              <a:t>Dados tratados, compartilhados, organizados, estruturados e governados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B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/>
              <a:t>Análise, estudo, compartilhamento, monitoramento e visualização dos dados</a:t>
            </a:r>
          </a:p>
        </p:txBody>
      </p:sp>
    </p:spTree>
    <p:extLst>
      <p:ext uri="{BB962C8B-B14F-4D97-AF65-F5344CB8AC3E}">
        <p14:creationId xmlns:p14="http://schemas.microsoft.com/office/powerpoint/2010/main" val="3657077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04C41BD3-A986-4109-BD7D-1ED7D348DA1E}"/>
              </a:ext>
            </a:extLst>
          </p:cNvPr>
          <p:cNvSpPr txBox="1"/>
          <p:nvPr/>
        </p:nvSpPr>
        <p:spPr>
          <a:xfrm>
            <a:off x="299357" y="1034142"/>
            <a:ext cx="11593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/>
              <a:t>ARQUITETURA CONCEITUAL DE UM BI</a:t>
            </a:r>
            <a:endParaRPr lang="pt-BR" sz="3200" b="1" dirty="0"/>
          </a:p>
        </p:txBody>
      </p:sp>
      <p:pic>
        <p:nvPicPr>
          <p:cNvPr id="4" name="Picture 2" descr="Resultado de imagem para o que é bi">
            <a:extLst>
              <a:ext uri="{FF2B5EF4-FFF2-40B4-BE49-F238E27FC236}">
                <a16:creationId xmlns:a16="http://schemas.microsoft.com/office/drawing/2014/main" id="{A6E0ACE9-5F08-4DEA-B1B6-63C47D7E03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9" t="8736" r="2600" b="5668"/>
          <a:stretch/>
        </p:blipFill>
        <p:spPr bwMode="auto">
          <a:xfrm>
            <a:off x="1237705" y="1857103"/>
            <a:ext cx="9716589" cy="4047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17420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04C41BD3-A986-4109-BD7D-1ED7D348DA1E}"/>
              </a:ext>
            </a:extLst>
          </p:cNvPr>
          <p:cNvSpPr txBox="1"/>
          <p:nvPr/>
        </p:nvSpPr>
        <p:spPr>
          <a:xfrm>
            <a:off x="299357" y="1034142"/>
            <a:ext cx="11593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/>
              <a:t>ECOSSISTEMA DE BI DA MICROSOFT</a:t>
            </a:r>
            <a:endParaRPr lang="pt-BR" sz="3200" b="1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B190D775-E78E-4D5D-86C4-7C621011AC9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60"/>
          <a:stretch/>
        </p:blipFill>
        <p:spPr>
          <a:xfrm>
            <a:off x="2377576" y="1821991"/>
            <a:ext cx="718443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7441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04C41BD3-A986-4109-BD7D-1ED7D348DA1E}"/>
              </a:ext>
            </a:extLst>
          </p:cNvPr>
          <p:cNvSpPr txBox="1"/>
          <p:nvPr/>
        </p:nvSpPr>
        <p:spPr>
          <a:xfrm>
            <a:off x="299357" y="1034142"/>
            <a:ext cx="11593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/>
              <a:t>TIPOS DE FONTES DE DADOS</a:t>
            </a:r>
            <a:endParaRPr lang="pt-BR" sz="3200" b="1" dirty="0"/>
          </a:p>
        </p:txBody>
      </p:sp>
      <p:pic>
        <p:nvPicPr>
          <p:cNvPr id="4" name="Picture 2" descr="Resultado de imagem para files icon">
            <a:extLst>
              <a:ext uri="{FF2B5EF4-FFF2-40B4-BE49-F238E27FC236}">
                <a16:creationId xmlns:a16="http://schemas.microsoft.com/office/drawing/2014/main" id="{6E2F36C7-33BD-42D1-86CE-7A7C580118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75" y="2228731"/>
            <a:ext cx="1566302" cy="1566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Resultado de imagem para excel icon">
            <a:extLst>
              <a:ext uri="{FF2B5EF4-FFF2-40B4-BE49-F238E27FC236}">
                <a16:creationId xmlns:a16="http://schemas.microsoft.com/office/drawing/2014/main" id="{CCDB2333-1AE1-436A-A157-EDE267D376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0556" y="2228728"/>
            <a:ext cx="1566303" cy="1566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Resultado de imagem para api icon">
            <a:extLst>
              <a:ext uri="{FF2B5EF4-FFF2-40B4-BE49-F238E27FC236}">
                <a16:creationId xmlns:a16="http://schemas.microsoft.com/office/drawing/2014/main" id="{0D397EF4-BD2A-453E-8E23-6264F8AE98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5600" y="2228729"/>
            <a:ext cx="1690128" cy="1690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Resultado de imagem para database icon">
            <a:extLst>
              <a:ext uri="{FF2B5EF4-FFF2-40B4-BE49-F238E27FC236}">
                <a16:creationId xmlns:a16="http://schemas.microsoft.com/office/drawing/2014/main" id="{013E2A54-ADD0-4675-8D43-952D58F92B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0937" y="2165910"/>
            <a:ext cx="1566303" cy="1566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Resultado de imagem para sharepoint icon">
            <a:extLst>
              <a:ext uri="{FF2B5EF4-FFF2-40B4-BE49-F238E27FC236}">
                <a16:creationId xmlns:a16="http://schemas.microsoft.com/office/drawing/2014/main" id="{345E01F6-4695-47AA-989A-20034C249B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3528" y="2161957"/>
            <a:ext cx="1566303" cy="1566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4" descr="Resultado de imagem para azure icon">
            <a:extLst>
              <a:ext uri="{FF2B5EF4-FFF2-40B4-BE49-F238E27FC236}">
                <a16:creationId xmlns:a16="http://schemas.microsoft.com/office/drawing/2014/main" id="{DF08AA4F-7EB8-4002-B36E-0DFF370F49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9" y="4278326"/>
            <a:ext cx="1690128" cy="1690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6" descr="Resultado de imagem para web icon">
            <a:extLst>
              <a:ext uri="{FF2B5EF4-FFF2-40B4-BE49-F238E27FC236}">
                <a16:creationId xmlns:a16="http://schemas.microsoft.com/office/drawing/2014/main" id="{9ACDA96D-8C60-49B0-8367-B24E5F926D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5314" y="4228040"/>
            <a:ext cx="1790700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8" descr="Resultado de imagem para spark icon">
            <a:extLst>
              <a:ext uri="{FF2B5EF4-FFF2-40B4-BE49-F238E27FC236}">
                <a16:creationId xmlns:a16="http://schemas.microsoft.com/office/drawing/2014/main" id="{2E20B380-8374-4C93-AB9E-2B212543C6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1022" y="4452160"/>
            <a:ext cx="2213947" cy="1152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0" descr="Resultado de imagem para analysis services icon">
            <a:extLst>
              <a:ext uri="{FF2B5EF4-FFF2-40B4-BE49-F238E27FC236}">
                <a16:creationId xmlns:a16="http://schemas.microsoft.com/office/drawing/2014/main" id="{BC2C3AAA-101F-441E-8A91-64000FA356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0937" y="4402151"/>
            <a:ext cx="1566303" cy="1566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2" descr="Resultado de imagem para r + python icon">
            <a:extLst>
              <a:ext uri="{FF2B5EF4-FFF2-40B4-BE49-F238E27FC236}">
                <a16:creationId xmlns:a16="http://schemas.microsoft.com/office/drawing/2014/main" id="{E6030C5B-E8C4-4274-9604-D98CEAE03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4291" y="4542082"/>
            <a:ext cx="2938352" cy="1205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240093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342</Words>
  <Application>Microsoft Office PowerPoint</Application>
  <PresentationFormat>Widescreen</PresentationFormat>
  <Paragraphs>56</Paragraphs>
  <Slides>24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24</vt:i4>
      </vt:variant>
    </vt:vector>
  </HeadingPairs>
  <TitlesOfParts>
    <vt:vector size="28" baseType="lpstr">
      <vt:lpstr>Arial</vt:lpstr>
      <vt:lpstr>Calibri</vt:lpstr>
      <vt:lpstr>Trebuchet MS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Augusto Mello</dc:creator>
  <cp:lastModifiedBy>Dirceu Resende</cp:lastModifiedBy>
  <cp:revision>11</cp:revision>
  <dcterms:created xsi:type="dcterms:W3CDTF">2019-11-21T02:59:54Z</dcterms:created>
  <dcterms:modified xsi:type="dcterms:W3CDTF">2019-12-07T04:43:02Z</dcterms:modified>
</cp:coreProperties>
</file>